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.tif>
</file>

<file path=ppt/media/image3.png>
</file>

<file path=ppt/media/image3.t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5" name="Shape 17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287617" indent="-287617">
              <a:buClr>
                <a:schemeClr val="accent1"/>
              </a:buClr>
              <a:buSzPct val="104999"/>
              <a:buFont typeface="Avenir Next"/>
              <a:buChar char="-"/>
            </a:pPr>
            <a:r>
              <a:t>gap between intro dh course/ hodge podge and DSL</a:t>
            </a:r>
          </a:p>
          <a:p>
            <a:pPr marL="287617" indent="-287617">
              <a:buClr>
                <a:schemeClr val="accent1"/>
              </a:buClr>
              <a:buSzPct val="104999"/>
              <a:buFont typeface="Avenir Next"/>
              <a:buChar char="-"/>
            </a:pPr>
            <a:r>
              <a:t>do we build this out? if so, how?</a:t>
            </a:r>
          </a:p>
          <a:p>
            <a:pPr marL="287617" indent="-287617">
              <a:buClr>
                <a:schemeClr val="accent1"/>
              </a:buClr>
              <a:buSzPct val="104999"/>
              <a:buFont typeface="Avenir Next"/>
              <a:buChar char="-"/>
            </a:pPr>
            <a:r>
              <a:t>students: classes are full , ex.   Data, GIS, and Archive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&amp; Subtitl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Title 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0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/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Image"/>
          <p:cNvSpPr/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Image"/>
          <p:cNvSpPr/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allout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22" name="Type a quote here."/>
          <p:cNvSpPr txBox="1"/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23" name="Johnny Appleseed"/>
          <p:cNvSpPr txBox="1"/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24" name="Text"/>
          <p:cNvSpPr txBox="1"/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 Alt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ype a quote here."/>
          <p:cNvSpPr txBox="1"/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33" name="Image"/>
          <p:cNvSpPr/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Johnny Appleseed"/>
          <p:cNvSpPr txBox="1"/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Line"/>
          <p:cNvSpPr/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Title 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35" name="Body Level One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/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/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Image"/>
          <p:cNvSpPr/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54" name="Body Level One…"/>
          <p:cNvSpPr txBox="1"/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6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7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8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92" name="Image"/>
          <p:cNvSpPr/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Title Text"/>
          <p:cNvSpPr txBox="1"/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4" name="Body Level One…"/>
          <p:cNvSpPr txBox="1"/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14.png"/><Relationship Id="rId9" Type="http://schemas.openxmlformats.org/officeDocument/2006/relationships/image" Target="../media/image15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6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hyperlink" Target="http://www.apple.com" TargetMode="Externa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maanume.github.io/dh-topic-models/" TargetMode="External"/><Relationship Id="rId3" Type="http://schemas.openxmlformats.org/officeDocument/2006/relationships/image" Target="../media/image4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1.tif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"/><Relationship Id="rId3" Type="http://schemas.openxmlformats.org/officeDocument/2006/relationships/image" Target="../media/image6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tif"/><Relationship Id="rId3" Type="http://schemas.openxmlformats.org/officeDocument/2006/relationships/image" Target="../media/image7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https://tinyurl.com/urdhpedagogy"/>
          <p:cNvSpPr txBox="1"/>
          <p:nvPr>
            <p:ph type="title"/>
          </p:nvPr>
        </p:nvSpPr>
        <p:spPr>
          <a:xfrm>
            <a:off x="406399" y="2616199"/>
            <a:ext cx="12192001" cy="4521201"/>
          </a:xfrm>
          <a:prstGeom prst="rect">
            <a:avLst/>
          </a:prstGeom>
        </p:spPr>
        <p:txBody>
          <a:bodyPr/>
          <a:lstStyle>
            <a:lvl1pPr defTabSz="467359">
              <a:defRPr sz="13600"/>
            </a:lvl1pPr>
          </a:lstStyle>
          <a:p>
            <a:pPr/>
            <a:r>
              <a:t>https://tinyurl.com/urdhpedagogy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Screen Shot 2018-04-10 at 1.08.42 PM.png" descr="Screen Shot 2018-04-10 at 1.08.42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21113" y="-1486562"/>
            <a:ext cx="13411295" cy="6148067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Screen Shot 2018-04-10 at 1.09.56 PM.png" descr="Screen Shot 2018-04-10 at 1.09.56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317500" y="3224619"/>
            <a:ext cx="13404069" cy="8235607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Screen Shot 2018-04-10 at 1.10.12 PM.png" descr="Screen Shot 2018-04-10 at 1.10.12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726" y="5395357"/>
            <a:ext cx="13004801" cy="583842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2" name="Screen Shot 2018-04-10 at 1.11.03 PM.png" descr="Screen Shot 2018-04-10 at 1.11.03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-190500" y="7240687"/>
            <a:ext cx="13385800" cy="623755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Screen Shot 2018-04-10 at 1.11.12 PM.png" descr="Screen Shot 2018-04-10 at 1.11.12 PM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-63500" y="8082347"/>
            <a:ext cx="13004800" cy="6081473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Screen Shot 2018-04-10 at 1.11.19 PM.png" descr="Screen Shot 2018-04-10 at 1.11.19 PM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-190500" y="8716584"/>
            <a:ext cx="13495254" cy="294724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Screen Shot 2018-04-10 at 1.09.34 PM.png" descr="Screen Shot 2018-04-10 at 1.09.34 PM.png"/>
          <p:cNvPicPr>
            <a:picLocks noChangeAspect="1"/>
          </p:cNvPicPr>
          <p:nvPr/>
        </p:nvPicPr>
        <p:blipFill>
          <a:blip r:embed="rId8">
            <a:extLst/>
          </a:blip>
          <a:srcRect l="0" t="0" r="0" b="90910"/>
          <a:stretch>
            <a:fillRect/>
          </a:stretch>
        </p:blipFill>
        <p:spPr>
          <a:xfrm>
            <a:off x="0" y="5142981"/>
            <a:ext cx="13004801" cy="549154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Screen Shot 2018-04-10 at 1.13.57 PM.png" descr="Screen Shot 2018-04-10 at 1.13.57 PM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-258246" y="2286292"/>
            <a:ext cx="13630746" cy="101930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Screen Shot 2018-04-10 at 1.15.20 PM.png" descr="Screen Shot 2018-04-10 at 1.15.2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9771" y="-21671"/>
            <a:ext cx="8574309" cy="97969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ylLabi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SylLabi</a:t>
            </a:r>
          </a:p>
        </p:txBody>
      </p:sp>
      <p:sp>
        <p:nvSpPr>
          <p:cNvPr id="211" name="Body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https://tinyurl.com/dhsyllabi"/>
          <p:cNvSpPr txBox="1"/>
          <p:nvPr/>
        </p:nvSpPr>
        <p:spPr>
          <a:xfrm>
            <a:off x="647867" y="1587497"/>
            <a:ext cx="11230224" cy="65786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cap="all" sz="17000" u="sng">
                <a:solidFill>
                  <a:schemeClr val="accent1"/>
                </a:solidFill>
                <a:latin typeface="+mn-lt"/>
                <a:ea typeface="+mn-ea"/>
                <a:cs typeface="+mn-cs"/>
                <a:sym typeface="DIN Condensed"/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https://tinyurl.com/dhsyllabi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Digital Humanities at UR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defRPr sz="11560"/>
            </a:lvl1pPr>
          </a:lstStyle>
          <a:p>
            <a:pPr/>
            <a:r>
              <a:t>Digital Humanities at UR 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edagogy / Researc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Pedagogy / Research</a:t>
            </a:r>
          </a:p>
        </p:txBody>
      </p:sp>
      <p:sp>
        <p:nvSpPr>
          <p:cNvPr id="171" name="Intro to DH…"/>
          <p:cNvSpPr txBox="1"/>
          <p:nvPr>
            <p:ph type="body" sz="half" idx="1"/>
          </p:nvPr>
        </p:nvSpPr>
        <p:spPr>
          <a:xfrm>
            <a:off x="406400" y="2743200"/>
            <a:ext cx="5637081" cy="6720219"/>
          </a:xfrm>
          <a:prstGeom prst="rect">
            <a:avLst/>
          </a:prstGeom>
        </p:spPr>
        <p:txBody>
          <a:bodyPr/>
          <a:lstStyle/>
          <a:p>
            <a:pPr marL="364489" indent="-364489" defTabSz="479044">
              <a:spcBef>
                <a:spcPts val="2200"/>
              </a:spcBef>
              <a:defRPr sz="2296"/>
            </a:pPr>
            <a:r>
              <a:t>Intro to DH</a:t>
            </a:r>
          </a:p>
          <a:p>
            <a:pPr marL="364489" indent="-364489" defTabSz="479044">
              <a:spcBef>
                <a:spcPts val="2200"/>
              </a:spcBef>
              <a:defRPr sz="2296"/>
            </a:pPr>
            <a:r>
              <a:t>AMST </a:t>
            </a:r>
          </a:p>
          <a:p>
            <a:pPr marL="364489" indent="-364489" defTabSz="479044">
              <a:spcBef>
                <a:spcPts val="2200"/>
              </a:spcBef>
              <a:defRPr sz="2296"/>
            </a:pPr>
            <a:r>
              <a:t>History</a:t>
            </a:r>
          </a:p>
          <a:p>
            <a:pPr marL="364489" indent="-364489" defTabSz="479044">
              <a:spcBef>
                <a:spcPts val="2200"/>
              </a:spcBef>
              <a:defRPr sz="2296"/>
            </a:pPr>
            <a:r>
              <a:t>Geography</a:t>
            </a:r>
          </a:p>
          <a:p>
            <a:pPr marL="364489" indent="-364489" defTabSz="479044">
              <a:spcBef>
                <a:spcPts val="2200"/>
              </a:spcBef>
              <a:defRPr sz="2296"/>
            </a:pPr>
            <a:r>
              <a:t>Linguistics</a:t>
            </a:r>
          </a:p>
          <a:p>
            <a:pPr marL="364489" indent="-364489" defTabSz="479044">
              <a:spcBef>
                <a:spcPts val="2200"/>
              </a:spcBef>
              <a:defRPr sz="2296"/>
            </a:pPr>
            <a:r>
              <a:t>Math &amp; CS</a:t>
            </a:r>
          </a:p>
          <a:p>
            <a:pPr marL="364489" indent="-364489" defTabSz="479044">
              <a:spcBef>
                <a:spcPts val="2200"/>
              </a:spcBef>
              <a:defRPr sz="2296"/>
            </a:pPr>
            <a:r>
              <a:t>RHCS</a:t>
            </a:r>
          </a:p>
          <a:p>
            <a:pPr marL="364489" indent="-364489" defTabSz="479044">
              <a:spcBef>
                <a:spcPts val="2200"/>
              </a:spcBef>
              <a:defRPr sz="2296"/>
            </a:pPr>
            <a:r>
              <a:t>Jepson</a:t>
            </a:r>
          </a:p>
          <a:p>
            <a:pPr marL="364489" indent="-364489" defTabSz="479044">
              <a:spcBef>
                <a:spcPts val="2200"/>
              </a:spcBef>
              <a:defRPr sz="2296"/>
            </a:pPr>
            <a:r>
              <a:t>DH FLC</a:t>
            </a:r>
          </a:p>
          <a:p>
            <a:pPr marL="364489" indent="-364489" defTabSz="479044">
              <a:spcBef>
                <a:spcPts val="2200"/>
              </a:spcBef>
              <a:defRPr sz="2296"/>
            </a:pPr>
            <a:r>
              <a:t>DH Projects</a:t>
            </a:r>
          </a:p>
        </p:txBody>
      </p:sp>
      <p:sp>
        <p:nvSpPr>
          <p:cNvPr id="172" name="Digital Scholarship Lab…"/>
          <p:cNvSpPr txBox="1"/>
          <p:nvPr/>
        </p:nvSpPr>
        <p:spPr>
          <a:xfrm>
            <a:off x="6613326" y="2791177"/>
            <a:ext cx="6002008" cy="59632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444500" indent="-4445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2800"/>
            </a:pPr>
            <a:r>
              <a:t>Digital Scholarship Lab </a:t>
            </a:r>
          </a:p>
          <a:p>
            <a:pPr marL="444500" indent="-4445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2800"/>
            </a:pPr>
            <a:r>
              <a:t>Boatwright Memorial Library </a:t>
            </a:r>
          </a:p>
          <a:p>
            <a:pPr marL="444500" indent="-4445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2800"/>
            </a:pPr>
            <a:r>
              <a:t>Center for Teaching, Learning &amp; Technology </a:t>
            </a:r>
          </a:p>
          <a:p>
            <a:pPr marL="444500" indent="-4445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2800"/>
            </a:pPr>
            <a:r>
              <a:t>Spatial Analysis Lab</a:t>
            </a:r>
          </a:p>
        </p:txBody>
      </p:sp>
      <p:sp>
        <p:nvSpPr>
          <p:cNvPr id="173" name="Resources"/>
          <p:cNvSpPr txBox="1"/>
          <p:nvPr/>
        </p:nvSpPr>
        <p:spPr>
          <a:xfrm>
            <a:off x="6464729" y="1536700"/>
            <a:ext cx="6299201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467359">
              <a:lnSpc>
                <a:spcPct val="80000"/>
              </a:lnSpc>
              <a:spcBef>
                <a:spcPts val="2200"/>
              </a:spcBef>
              <a:defRPr cap="all" sz="4800">
                <a:solidFill>
                  <a:schemeClr val="accent1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Resources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Screen Shot 2018-08-19 at 10.11.51 PM.png" descr="Screen Shot 2018-08-19 at 10.11.5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8891" y="-70673"/>
            <a:ext cx="12127018" cy="98949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creen Shot 2018-08-19 at 10.19.56 PM.png" descr="Screen Shot 2018-08-19 at 10.19.5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6219" y="1435591"/>
            <a:ext cx="10316846" cy="7867316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Data"/>
          <p:cNvSpPr txBox="1"/>
          <p:nvPr/>
        </p:nvSpPr>
        <p:spPr>
          <a:xfrm>
            <a:off x="605453" y="311150"/>
            <a:ext cx="6299201" cy="723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467359">
              <a:lnSpc>
                <a:spcPct val="80000"/>
              </a:lnSpc>
              <a:spcBef>
                <a:spcPts val="2200"/>
              </a:spcBef>
              <a:defRPr cap="all" sz="4800">
                <a:solidFill>
                  <a:schemeClr val="accent1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Data</a:t>
            </a:r>
          </a:p>
        </p:txBody>
      </p:sp>
      <p:pic>
        <p:nvPicPr>
          <p:cNvPr id="181" name="Screen Shot 2018-08-19 at 10.38.30 PM.png" descr="Screen Shot 2018-08-19 at 10.38.30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74109" y="2318397"/>
            <a:ext cx="6273801" cy="2413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ext Analysis"/>
          <p:cNvSpPr txBox="1"/>
          <p:nvPr>
            <p:ph type="title"/>
          </p:nvPr>
        </p:nvSpPr>
        <p:spPr>
          <a:xfrm>
            <a:off x="406400" y="323850"/>
            <a:ext cx="6299200" cy="723900"/>
          </a:xfrm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Text Analysis</a:t>
            </a:r>
          </a:p>
        </p:txBody>
      </p:sp>
      <p:sp>
        <p:nvSpPr>
          <p:cNvPr id="184" name="Example: https://maanume.github.io/dh-topic-models/"/>
          <p:cNvSpPr txBox="1"/>
          <p:nvPr/>
        </p:nvSpPr>
        <p:spPr>
          <a:xfrm>
            <a:off x="6102589" y="9277223"/>
            <a:ext cx="653313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Example: </a:t>
            </a:r>
            <a:r>
              <a:rPr u="sng">
                <a:solidFill>
                  <a:schemeClr val="accent1"/>
                </a:solidFill>
                <a:hlinkClick r:id="rId2" invalidUrl="" action="" tgtFrame="" tooltip="" history="1" highlightClick="0" endSnd="0"/>
              </a:rPr>
              <a:t>https://maanume.github.io/dh-topic-models/</a:t>
            </a:r>
          </a:p>
        </p:txBody>
      </p:sp>
      <p:pic>
        <p:nvPicPr>
          <p:cNvPr id="185" name="Screen Shot 2018-08-19 at 10.21.25 PM.png" descr="Screen Shot 2018-08-19 at 10.21.25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16150" y="1287223"/>
            <a:ext cx="8572500" cy="7708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patial Analysis"/>
          <p:cNvSpPr txBox="1"/>
          <p:nvPr>
            <p:ph type="title"/>
          </p:nvPr>
        </p:nvSpPr>
        <p:spPr>
          <a:xfrm>
            <a:off x="406400" y="323850"/>
            <a:ext cx="6299200" cy="723900"/>
          </a:xfrm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Spatial Analysis</a:t>
            </a:r>
          </a:p>
        </p:txBody>
      </p:sp>
      <p:pic>
        <p:nvPicPr>
          <p:cNvPr id="188" name="Screen Shot 2018-08-19 at 10.22.40 PM.png" descr="Screen Shot 2018-08-19 at 10.22.40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23935" y="2531301"/>
            <a:ext cx="6299201" cy="423299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51421" y="2628337"/>
            <a:ext cx="7616254" cy="41254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Network Analysis"/>
          <p:cNvSpPr txBox="1"/>
          <p:nvPr>
            <p:ph type="title"/>
          </p:nvPr>
        </p:nvSpPr>
        <p:spPr>
          <a:xfrm>
            <a:off x="406400" y="323850"/>
            <a:ext cx="6299200" cy="723900"/>
          </a:xfrm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Network Analysis</a:t>
            </a:r>
          </a:p>
        </p:txBody>
      </p:sp>
      <p:pic>
        <p:nvPicPr>
          <p:cNvPr id="192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rcRect l="1846" t="0" r="0" b="0"/>
          <a:stretch>
            <a:fillRect/>
          </a:stretch>
        </p:blipFill>
        <p:spPr>
          <a:xfrm>
            <a:off x="6649045" y="1909146"/>
            <a:ext cx="6412485" cy="6439683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Screen Shot 2018-08-19 at 10.24.37 PM.png" descr="Screen Shot 2018-08-19 at 10.24.37 PM.png"/>
          <p:cNvPicPr>
            <a:picLocks noChangeAspect="1"/>
          </p:cNvPicPr>
          <p:nvPr/>
        </p:nvPicPr>
        <p:blipFill>
          <a:blip r:embed="rId3">
            <a:extLst/>
          </a:blip>
          <a:srcRect l="0" t="0" r="7586" b="0"/>
          <a:stretch>
            <a:fillRect/>
          </a:stretch>
        </p:blipFill>
        <p:spPr>
          <a:xfrm>
            <a:off x="208027" y="1337787"/>
            <a:ext cx="6187946" cy="81956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NEH Grant"/>
          <p:cNvSpPr txBox="1"/>
          <p:nvPr>
            <p:ph type="title"/>
          </p:nvPr>
        </p:nvSpPr>
        <p:spPr>
          <a:xfrm>
            <a:off x="406399" y="311149"/>
            <a:ext cx="12192001" cy="723901"/>
          </a:xfrm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NEH Grant</a:t>
            </a:r>
          </a:p>
        </p:txBody>
      </p:sp>
      <p:pic>
        <p:nvPicPr>
          <p:cNvPr id="196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51702" y="1072183"/>
            <a:ext cx="7537559" cy="9753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Screen Shot 2018-08-19 at 10.31.00 PM.png" descr="Screen Shot 2018-08-19 at 10.31.00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86664" y="1911479"/>
            <a:ext cx="7978049" cy="75242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